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65" r:id="rId3"/>
    <p:sldId id="262" r:id="rId4"/>
    <p:sldId id="266" r:id="rId5"/>
    <p:sldId id="263" r:id="rId6"/>
    <p:sldId id="264" r:id="rId7"/>
    <p:sldId id="257" r:id="rId8"/>
    <p:sldId id="275" r:id="rId9"/>
    <p:sldId id="271" r:id="rId10"/>
    <p:sldId id="272" r:id="rId11"/>
    <p:sldId id="273" r:id="rId12"/>
    <p:sldId id="267" r:id="rId13"/>
    <p:sldId id="27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801B1-DC22-4002-B42E-A62392371A5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3929F-C4C1-41C6-A0D2-F496E2D2E656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10</a:t>
            </a:fld>
            <a:endParaRPr lang="en-A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11</a:t>
            </a:fld>
            <a:endParaRPr lang="en-A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12</a:t>
            </a:fld>
            <a:endParaRPr lang="en-A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13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5</a:t>
            </a:fld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6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7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8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pPr/>
              <a:t>9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0610435-62F0-4E7C-962B-B338AE0EC5A8}" type="datetimeFigureOut">
              <a:rPr lang="en-AU" smtClean="0"/>
              <a:pPr/>
              <a:t>10/05/2012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03CB5C0-7E27-41CF-8E3C-293BDB904B7F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asel.org/why-it-matters/benefits-of-sel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education.qld.gov.au/studentservices/protection/sel/" TargetMode="External"/><Relationship Id="rId4" Type="http://schemas.openxmlformats.org/officeDocument/2006/relationships/hyperlink" Target="http://www.chsvt.org/wdp/Habits_of_Mind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Welcome to our presentation</a:t>
            </a:r>
            <a:br>
              <a:rPr lang="en-US" dirty="0" smtClean="0"/>
            </a:b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AU" sz="4400" dirty="0" smtClean="0">
                <a:solidFill>
                  <a:schemeClr val="bg1"/>
                </a:solidFill>
              </a:rPr>
              <a:t>Establishing your Classroom</a:t>
            </a:r>
            <a:endParaRPr lang="en-AU" sz="2000" dirty="0" smtClean="0">
              <a:solidFill>
                <a:schemeClr val="bg1"/>
              </a:solidFill>
            </a:endParaRPr>
          </a:p>
          <a:p>
            <a:r>
              <a:rPr lang="en-AU" sz="2000" dirty="0" smtClean="0">
                <a:solidFill>
                  <a:schemeClr val="bg1"/>
                </a:solidFill>
              </a:rPr>
              <a:t>Ryan Orth, Justine Watson, Michelle Usher, Robyn Unwin</a:t>
            </a:r>
          </a:p>
          <a:p>
            <a:endParaRPr lang="en-AU" sz="4400" dirty="0" smtClean="0"/>
          </a:p>
          <a:p>
            <a:endParaRPr lang="en-A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Emotional Environment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How does our resource link to SEL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US" u="sng" dirty="0" smtClean="0"/>
          </a:p>
          <a:p>
            <a:pPr>
              <a:buNone/>
            </a:pPr>
            <a:r>
              <a:rPr lang="en-US" dirty="0" smtClean="0"/>
              <a:t>      - setting expectations</a:t>
            </a:r>
          </a:p>
          <a:p>
            <a:pPr>
              <a:buNone/>
            </a:pPr>
            <a:r>
              <a:rPr lang="en-US" dirty="0" smtClean="0"/>
              <a:t>      - consideration to self esteem</a:t>
            </a:r>
          </a:p>
          <a:p>
            <a:pPr>
              <a:buNone/>
            </a:pPr>
            <a:r>
              <a:rPr lang="en-US" dirty="0" smtClean="0"/>
              <a:t>      - SEL strategies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 </a:t>
            </a:r>
          </a:p>
          <a:p>
            <a:pPr>
              <a:buNone/>
            </a:pPr>
            <a:endParaRPr lang="en-AU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AU" dirty="0" smtClean="0"/>
          </a:p>
          <a:p>
            <a:endParaRPr lang="en-AU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Rules and Routines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How does our resource link to </a:t>
            </a:r>
            <a:r>
              <a:rPr lang="en-US" dirty="0" smtClean="0">
                <a:solidFill>
                  <a:schemeClr val="bg1"/>
                </a:solidFill>
              </a:rPr>
              <a:t>SEL</a:t>
            </a:r>
            <a:r>
              <a:rPr lang="en-US" u="sng" dirty="0" smtClean="0"/>
              <a:t/>
            </a:r>
            <a:br>
              <a:rPr lang="en-US" u="sng" dirty="0" smtClean="0"/>
            </a:br>
            <a:r>
              <a:rPr lang="en-US" dirty="0" smtClean="0"/>
              <a:t>- age appropriate rules and consequences</a:t>
            </a:r>
            <a:br>
              <a:rPr lang="en-US" dirty="0" smtClean="0"/>
            </a:br>
            <a:r>
              <a:rPr lang="en-US" dirty="0" smtClean="0"/>
              <a:t>- by ensuring the students are involved in the process of establishing  rules and routines.</a:t>
            </a:r>
            <a:br>
              <a:rPr lang="en-US" dirty="0" smtClean="0"/>
            </a:br>
            <a:r>
              <a:rPr lang="en-US" dirty="0" smtClean="0"/>
              <a:t>- age appropriate routines</a:t>
            </a:r>
            <a:br>
              <a:rPr lang="en-US" dirty="0" smtClean="0"/>
            </a:br>
            <a:r>
              <a:rPr lang="en-US" dirty="0" smtClean="0"/>
              <a:t>- consistency from the teacher</a:t>
            </a:r>
          </a:p>
          <a:p>
            <a:pPr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AU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AU" dirty="0" smtClean="0"/>
          </a:p>
          <a:p>
            <a:endParaRPr lang="en-AU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Why is this important?</a:t>
            </a:r>
          </a:p>
          <a:p>
            <a:r>
              <a:rPr lang="en-AU" dirty="0" smtClean="0"/>
              <a:t>Supported </a:t>
            </a:r>
            <a:r>
              <a:rPr lang="en-AU" dirty="0" smtClean="0"/>
              <a:t>Social Emotional Learning produces students who are more resilient and achieve higher academic results (Australian Scholarships Group, 2007).</a:t>
            </a:r>
          </a:p>
          <a:p>
            <a:r>
              <a:rPr lang="en-AU" dirty="0" smtClean="0"/>
              <a:t>It provides students with a process to develop the knowledge and skills to support learning, positive behaviour and constructive social relationships (DETE, 2008).</a:t>
            </a:r>
          </a:p>
          <a:p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457200"/>
            <a:ext cx="8458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u="sng" dirty="0" smtClean="0"/>
              <a:t>Reference List</a:t>
            </a:r>
            <a:endParaRPr lang="en-AU" dirty="0" smtClean="0"/>
          </a:p>
          <a:p>
            <a:r>
              <a:rPr lang="en-AU" dirty="0" smtClean="0"/>
              <a:t> </a:t>
            </a:r>
          </a:p>
          <a:p>
            <a:pPr marL="360363" indent="-360363"/>
            <a:r>
              <a:rPr lang="en-AU" dirty="0" smtClean="0"/>
              <a:t>Collaborative </a:t>
            </a:r>
            <a:r>
              <a:rPr lang="en-AU" dirty="0" smtClean="0"/>
              <a:t>for Academic, Social, Emotional Learning (CASEL). (2011). </a:t>
            </a:r>
            <a:r>
              <a:rPr lang="en-AU" i="1" dirty="0" smtClean="0"/>
              <a:t>Benefits of SEL.</a:t>
            </a:r>
            <a:r>
              <a:rPr lang="en-AU" dirty="0" smtClean="0"/>
              <a:t> Retrieved from </a:t>
            </a:r>
            <a:r>
              <a:rPr lang="en-AU" u="sng" dirty="0" smtClean="0">
                <a:hlinkClick r:id="rId3"/>
              </a:rPr>
              <a:t>http://casel.org/why-it-matters/benefits-of-sel/</a:t>
            </a:r>
            <a:r>
              <a:rPr lang="en-AU" dirty="0" smtClean="0"/>
              <a:t/>
            </a:r>
            <a:br>
              <a:rPr lang="en-AU" dirty="0" smtClean="0"/>
            </a:br>
            <a:endParaRPr lang="en-AU" dirty="0" smtClean="0"/>
          </a:p>
          <a:p>
            <a:pPr marL="360363" indent="-360363"/>
            <a:endParaRPr lang="en-AU" dirty="0" smtClean="0"/>
          </a:p>
          <a:p>
            <a:pPr marL="360363" indent="-360363"/>
            <a:r>
              <a:rPr lang="en-AU" i="1" dirty="0" smtClean="0"/>
              <a:t>Costa, A. (2000) </a:t>
            </a:r>
            <a:r>
              <a:rPr lang="en-AU" dirty="0" smtClean="0"/>
              <a:t>Describing 16 Habits of mind.</a:t>
            </a:r>
            <a:r>
              <a:rPr lang="en-AU" i="1" dirty="0" smtClean="0"/>
              <a:t> Retrieved April, 13, 2012 from </a:t>
            </a:r>
            <a:r>
              <a:rPr lang="en-AU" i="1" u="sng" dirty="0" smtClean="0">
                <a:hlinkClick r:id="rId4"/>
              </a:rPr>
              <a:t>http://</a:t>
            </a:r>
            <a:r>
              <a:rPr lang="en-AU" i="1" u="sng" dirty="0" smtClean="0">
                <a:hlinkClick r:id="rId4"/>
              </a:rPr>
              <a:t>www.chsvt.org/wdp/Habits_of_Mind.pdf</a:t>
            </a:r>
            <a:endParaRPr lang="en-AU" i="1" u="sng" dirty="0" smtClean="0"/>
          </a:p>
          <a:p>
            <a:pPr marL="360363" indent="-360363"/>
            <a:endParaRPr lang="en-AU" i="1" u="sng" dirty="0" smtClean="0"/>
          </a:p>
          <a:p>
            <a:pPr marL="360363" indent="-360363"/>
            <a:r>
              <a:rPr lang="en-AU" dirty="0" err="1" smtClean="0"/>
              <a:t>Marzano</a:t>
            </a:r>
            <a:r>
              <a:rPr lang="en-AU" dirty="0" smtClean="0"/>
              <a:t>, R. J., &amp; Pickering, D. J. (1997). </a:t>
            </a:r>
            <a:r>
              <a:rPr lang="en-AU" i="1" dirty="0" smtClean="0"/>
              <a:t>Dimensions of learning teacher’s manual</a:t>
            </a:r>
            <a:r>
              <a:rPr lang="en-AU" dirty="0" smtClean="0"/>
              <a:t> (2nd ed.) Alexandra, </a:t>
            </a:r>
            <a:r>
              <a:rPr lang="en-AU" dirty="0" err="1" smtClean="0"/>
              <a:t>VA</a:t>
            </a:r>
            <a:r>
              <a:rPr lang="en-AU" dirty="0" smtClean="0"/>
              <a:t>: </a:t>
            </a:r>
            <a:r>
              <a:rPr lang="en-AU" dirty="0" err="1" smtClean="0"/>
              <a:t>ASCD</a:t>
            </a:r>
            <a:endParaRPr lang="en-AU" dirty="0" smtClean="0"/>
          </a:p>
          <a:p>
            <a:pPr marL="360363" indent="-360363"/>
            <a:endParaRPr lang="en-US" dirty="0" smtClean="0"/>
          </a:p>
          <a:p>
            <a:pPr marL="360363" indent="-360363"/>
            <a:r>
              <a:rPr lang="en-AU" dirty="0" smtClean="0"/>
              <a:t>Department of Education, Training and Employment (</a:t>
            </a:r>
            <a:r>
              <a:rPr lang="en-AU" dirty="0" err="1" smtClean="0"/>
              <a:t>DETE</a:t>
            </a:r>
            <a:r>
              <a:rPr lang="en-AU" dirty="0" smtClean="0"/>
              <a:t>). (2008). </a:t>
            </a:r>
            <a:r>
              <a:rPr lang="en-AU" i="1" dirty="0" smtClean="0"/>
              <a:t>Social and emotional learning.</a:t>
            </a:r>
            <a:r>
              <a:rPr lang="en-AU" dirty="0" smtClean="0"/>
              <a:t> Retrieved from </a:t>
            </a:r>
            <a:r>
              <a:rPr lang="en-AU" u="sng" dirty="0" smtClean="0">
                <a:hlinkClick r:id="rId5"/>
              </a:rPr>
              <a:t>http://education.qld.gov.au/studentservices/protection/sel</a:t>
            </a:r>
            <a:r>
              <a:rPr lang="en-AU" u="sng" dirty="0" smtClean="0">
                <a:hlinkClick r:id="rId5"/>
              </a:rPr>
              <a:t>/</a:t>
            </a:r>
            <a:endParaRPr lang="en-AU" u="sng" dirty="0" smtClean="0"/>
          </a:p>
          <a:p>
            <a:pPr marL="360363" indent="-360363"/>
            <a:endParaRPr lang="en-US" u="sng" dirty="0" smtClean="0"/>
          </a:p>
          <a:p>
            <a:pPr marL="360363" indent="-360363"/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760764"/>
            <a:ext cx="9144000" cy="183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5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Establishing Your Classroom</a:t>
            </a:r>
            <a:endParaRPr kumimoji="0" lang="en-A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A guide for teachers establishing </a:t>
            </a:r>
            <a:endParaRPr kumimoji="0" lang="en-A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a new classroom in a New Year</a:t>
            </a:r>
            <a:endParaRPr kumimoji="0" lang="en-A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Picture 25" descr="group wo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895600"/>
            <a:ext cx="4048125" cy="3381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our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Our resource is in the form of a booklet. </a:t>
            </a:r>
          </a:p>
          <a:p>
            <a:r>
              <a:rPr lang="en-AU" dirty="0" smtClean="0"/>
              <a:t>This resource has been developed to support teachers in establishing a classroom.</a:t>
            </a:r>
          </a:p>
          <a:p>
            <a:r>
              <a:rPr lang="en-AU" dirty="0" smtClean="0"/>
              <a:t>It provides a theoretical and practical guide to the New Year. </a:t>
            </a:r>
          </a:p>
          <a:p>
            <a:r>
              <a:rPr lang="en-AU" dirty="0" smtClean="0"/>
              <a:t>The underlying frameworks are Social and Emotional Learning taken from the Collaborative for Social and Emotional Learning. (CASEL, 2011).  As well as the habits of mind developed by Art Costa.</a:t>
            </a:r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our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Habits of Mind are embedded throughout the booklet with the focus being on thinking interdependently, persevering and managing impulsivity. </a:t>
            </a:r>
          </a:p>
          <a:p>
            <a:pPr>
              <a:buNone/>
            </a:pPr>
            <a:r>
              <a:rPr lang="en-AU" dirty="0" smtClean="0"/>
              <a:t>                        </a:t>
            </a:r>
            <a:endParaRPr lang="en-AU" dirty="0"/>
          </a:p>
        </p:txBody>
      </p:sp>
      <p:pic>
        <p:nvPicPr>
          <p:cNvPr id="4" name="newImage-1" descr="http://establishingyourclassroom.wikispaces.com/file/view/Thinking_interdependently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191000"/>
            <a:ext cx="2286000" cy="197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newImage-1" descr="http://establishingyourclassroom.wikispaces.com/file/view/persistin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191000"/>
            <a:ext cx="2362200" cy="197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Michelle\Pictures\managing impulsivity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4343400"/>
            <a:ext cx="2101347" cy="18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implement this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resource is intended for learning managers to take, adapt and apply to their own classroom.</a:t>
            </a:r>
          </a:p>
          <a:p>
            <a:r>
              <a:rPr lang="en-AU" dirty="0" smtClean="0"/>
              <a:t>It allows for teachers to take into account their own philosophy of teaching. </a:t>
            </a:r>
          </a:p>
          <a:p>
            <a:r>
              <a:rPr lang="en-AU" dirty="0" smtClean="0"/>
              <a:t>The resource caters for the diverse range of learners who will undoubtedly grace our classrooms.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implement this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It is easily adaptable for use throughout the year.</a:t>
            </a:r>
          </a:p>
          <a:p>
            <a:endParaRPr lang="en-AU" dirty="0" smtClean="0"/>
          </a:p>
          <a:p>
            <a:r>
              <a:rPr lang="en-AU" dirty="0" smtClean="0"/>
              <a:t>There are many activities that are useful for setting up a new class </a:t>
            </a:r>
          </a:p>
          <a:p>
            <a:endParaRPr lang="en-AU" dirty="0" smtClean="0"/>
          </a:p>
          <a:p>
            <a:r>
              <a:rPr lang="en-AU" dirty="0" smtClean="0"/>
              <a:t>Activities can also be used throughout the year as the teacher deems necessary.</a:t>
            </a:r>
          </a:p>
          <a:p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How does our resource link to SEL?</a:t>
            </a:r>
          </a:p>
          <a:p>
            <a:r>
              <a:rPr lang="en-US" dirty="0" smtClean="0"/>
              <a:t>The resource embeds </a:t>
            </a:r>
            <a:r>
              <a:rPr lang="en-US" dirty="0" smtClean="0"/>
              <a:t>SEL </a:t>
            </a:r>
            <a:r>
              <a:rPr lang="en-US" dirty="0" smtClean="0"/>
              <a:t>into </a:t>
            </a:r>
            <a:r>
              <a:rPr lang="en-US" dirty="0" smtClean="0"/>
              <a:t>five sections:  </a:t>
            </a:r>
            <a:endParaRPr lang="en-US" dirty="0" smtClean="0"/>
          </a:p>
          <a:p>
            <a:r>
              <a:rPr lang="en-US" dirty="0" smtClean="0"/>
              <a:t>C</a:t>
            </a:r>
            <a:r>
              <a:rPr lang="en-US" dirty="0" smtClean="0"/>
              <a:t>lassroom </a:t>
            </a:r>
            <a:r>
              <a:rPr lang="en-US" dirty="0" smtClean="0"/>
              <a:t>culture </a:t>
            </a:r>
          </a:p>
          <a:p>
            <a:r>
              <a:rPr lang="en-US" dirty="0" smtClean="0"/>
              <a:t>P</a:t>
            </a:r>
            <a:r>
              <a:rPr lang="en-US" dirty="0" smtClean="0"/>
              <a:t>hysical </a:t>
            </a:r>
            <a:r>
              <a:rPr lang="en-US" dirty="0" smtClean="0"/>
              <a:t>environment </a:t>
            </a:r>
          </a:p>
          <a:p>
            <a:r>
              <a:rPr lang="en-US" dirty="0" smtClean="0"/>
              <a:t>E</a:t>
            </a:r>
            <a:r>
              <a:rPr lang="en-US" dirty="0" smtClean="0"/>
              <a:t>motional </a:t>
            </a:r>
            <a:r>
              <a:rPr lang="en-US" dirty="0" smtClean="0"/>
              <a:t>environment </a:t>
            </a:r>
          </a:p>
          <a:p>
            <a:r>
              <a:rPr lang="en-US" dirty="0" smtClean="0"/>
              <a:t>R</a:t>
            </a:r>
            <a:r>
              <a:rPr lang="en-US" dirty="0" smtClean="0"/>
              <a:t>ules </a:t>
            </a:r>
            <a:r>
              <a:rPr lang="en-US" dirty="0" smtClean="0"/>
              <a:t>and routines</a:t>
            </a:r>
          </a:p>
          <a:p>
            <a:endParaRPr lang="en-US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AU" dirty="0" smtClean="0"/>
          </a:p>
          <a:p>
            <a:endParaRPr lang="en-AU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Classroom Culture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6636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How does our resource link to SEL?</a:t>
            </a:r>
            <a:endParaRPr lang="en-AU" dirty="0" smtClean="0"/>
          </a:p>
          <a:p>
            <a:r>
              <a:rPr lang="en-US" dirty="0" smtClean="0"/>
              <a:t>Protective </a:t>
            </a:r>
            <a:r>
              <a:rPr lang="en-US" dirty="0" smtClean="0"/>
              <a:t>factors are considered in the </a:t>
            </a:r>
            <a:r>
              <a:rPr lang="en-US" u="sng" dirty="0" smtClean="0"/>
              <a:t>classroom culture</a:t>
            </a:r>
            <a:r>
              <a:rPr lang="en-US" dirty="0" smtClean="0"/>
              <a:t> under the following headings:-</a:t>
            </a:r>
          </a:p>
          <a:p>
            <a:pPr>
              <a:buNone/>
            </a:pPr>
            <a:r>
              <a:rPr lang="en-US" dirty="0" smtClean="0"/>
              <a:t>        - caring and support</a:t>
            </a:r>
          </a:p>
          <a:p>
            <a:pPr>
              <a:buNone/>
            </a:pPr>
            <a:r>
              <a:rPr lang="en-US" dirty="0" smtClean="0"/>
              <a:t>        - positive </a:t>
            </a:r>
            <a:r>
              <a:rPr lang="en-US" dirty="0" smtClean="0"/>
              <a:t>bonds</a:t>
            </a:r>
          </a:p>
          <a:p>
            <a:pPr>
              <a:buNone/>
            </a:pPr>
            <a:r>
              <a:rPr lang="en-AU" dirty="0" smtClean="0"/>
              <a:t>        </a:t>
            </a:r>
            <a:r>
              <a:rPr lang="en-AU" dirty="0" smtClean="0"/>
              <a:t>- life skills</a:t>
            </a:r>
          </a:p>
          <a:p>
            <a:pPr>
              <a:buNone/>
            </a:pPr>
            <a:r>
              <a:rPr lang="en-AU" dirty="0" smtClean="0"/>
              <a:t>     </a:t>
            </a:r>
            <a:r>
              <a:rPr lang="en-AU" dirty="0" smtClean="0"/>
              <a:t>   - </a:t>
            </a:r>
            <a:r>
              <a:rPr lang="en-AU" dirty="0" smtClean="0"/>
              <a:t>high expectation for success</a:t>
            </a:r>
          </a:p>
          <a:p>
            <a:pPr>
              <a:buNone/>
            </a:pPr>
            <a:r>
              <a:rPr lang="en-AU" dirty="0" smtClean="0"/>
              <a:t>     </a:t>
            </a:r>
            <a:r>
              <a:rPr lang="en-AU" dirty="0" smtClean="0"/>
              <a:t>   - </a:t>
            </a:r>
            <a:r>
              <a:rPr lang="en-AU" dirty="0" smtClean="0"/>
              <a:t>Clear and consistent boundaries</a:t>
            </a:r>
          </a:p>
          <a:p>
            <a:pPr>
              <a:buNone/>
            </a:pPr>
            <a:r>
              <a:rPr lang="en-AU" dirty="0" smtClean="0"/>
              <a:t>     </a:t>
            </a:r>
            <a:r>
              <a:rPr lang="en-AU" dirty="0" smtClean="0"/>
              <a:t>   - Opportunities </a:t>
            </a:r>
            <a:r>
              <a:rPr lang="en-AU" dirty="0" smtClean="0"/>
              <a:t>for meaningful participation</a:t>
            </a:r>
            <a:endParaRPr lang="en-US" dirty="0" smtClean="0"/>
          </a:p>
          <a:p>
            <a:endParaRPr lang="en-A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Environment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How does our resource link to SEL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  <a:endParaRPr lang="en-AU" dirty="0" smtClean="0"/>
          </a:p>
          <a:p>
            <a:r>
              <a:rPr lang="en-AU" dirty="0" smtClean="0"/>
              <a:t>Classroom layout</a:t>
            </a:r>
          </a:p>
          <a:p>
            <a:pPr>
              <a:buNone/>
            </a:pPr>
            <a:r>
              <a:rPr lang="en-AU" dirty="0" smtClean="0"/>
              <a:t>      - how the desks are laid out</a:t>
            </a:r>
          </a:p>
          <a:p>
            <a:pPr>
              <a:buNone/>
            </a:pPr>
            <a:r>
              <a:rPr lang="en-AU" dirty="0" smtClean="0"/>
              <a:t>      - activities</a:t>
            </a:r>
          </a:p>
          <a:p>
            <a:pPr>
              <a:buNone/>
            </a:pPr>
            <a:r>
              <a:rPr lang="en-AU" dirty="0" smtClean="0"/>
              <a:t>      - learning stations</a:t>
            </a: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      </a:t>
            </a:r>
            <a:r>
              <a:rPr lang="en-US" dirty="0" smtClean="0"/>
              <a:t>- lighting, </a:t>
            </a:r>
            <a:r>
              <a:rPr lang="en-US" dirty="0" err="1" smtClean="0"/>
              <a:t>colour</a:t>
            </a:r>
            <a:r>
              <a:rPr lang="en-US" dirty="0" smtClean="0"/>
              <a:t> and music.</a:t>
            </a:r>
          </a:p>
          <a:p>
            <a:pPr>
              <a:buNone/>
            </a:pPr>
            <a:r>
              <a:rPr lang="en-US" dirty="0" smtClean="0"/>
              <a:t>      - student placement</a:t>
            </a:r>
          </a:p>
          <a:p>
            <a:pPr>
              <a:buNone/>
            </a:pPr>
            <a:r>
              <a:rPr lang="en-US" dirty="0" smtClean="0"/>
              <a:t>      - resources and planning 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AU" dirty="0" smtClean="0"/>
          </a:p>
          <a:p>
            <a:endParaRPr lang="en-AU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330</TotalTime>
  <Words>455</Words>
  <Application>Microsoft Office PowerPoint</Application>
  <PresentationFormat>On-screen Show (4:3)</PresentationFormat>
  <Paragraphs>105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Apex</vt:lpstr>
      <vt:lpstr>Welcome to our presentation </vt:lpstr>
      <vt:lpstr>Slide 2</vt:lpstr>
      <vt:lpstr>What is our resource</vt:lpstr>
      <vt:lpstr>What is our resource</vt:lpstr>
      <vt:lpstr>Why implement this resource</vt:lpstr>
      <vt:lpstr>Why implement this resource</vt:lpstr>
      <vt:lpstr>SEL</vt:lpstr>
      <vt:lpstr>Classroom Culture</vt:lpstr>
      <vt:lpstr>Physical Environment</vt:lpstr>
      <vt:lpstr>Emotional Environment</vt:lpstr>
      <vt:lpstr>Rules and Routines</vt:lpstr>
      <vt:lpstr>SEL</vt:lpstr>
      <vt:lpstr>Slide 13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Michelle</dc:creator>
  <cp:lastModifiedBy>Michelle</cp:lastModifiedBy>
  <cp:revision>11</cp:revision>
  <dcterms:created xsi:type="dcterms:W3CDTF">2012-05-10T02:01:05Z</dcterms:created>
  <dcterms:modified xsi:type="dcterms:W3CDTF">2012-05-10T11:14:01Z</dcterms:modified>
</cp:coreProperties>
</file>